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578395"/>
          <c:y val="0.0546802"/>
          <c:w val="0.914014"/>
          <c:h val="0.845828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振動頻率</c:v>
                </c:pt>
              </c:strCache>
            </c:strRef>
          </c:tx>
          <c:spPr>
            <a:solidFill>
              <a:schemeClr val="accent1"/>
            </a:solidFill>
            <a:ln w="47625" cap="flat">
              <a:solidFill>
                <a:srgbClr val="0063BD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>
                <a:solidFill>
                  <a:srgbClr val="0063BD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FF0000"/>
                    </a:solidFill>
                    <a:latin typeface="Helvetica Neue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時間</c:v>
                </c:pt>
                <c:pt idx="1">
                  <c:v>時間</c:v>
                </c:pt>
                <c:pt idx="2">
                  <c:v>時間</c:v>
                </c:pt>
                <c:pt idx="3">
                  <c:v>時間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0.000000</c:v>
                </c:pt>
                <c:pt idx="1">
                  <c:v>45.000000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FFFFFF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FFFFFF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12700" cap="flat">
            <a:solidFill>
              <a:srgbClr val="FFFFFF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FFFFFF"/>
                </a:solidFill>
                <a:latin typeface="Helvetica Light"/>
              </a:defRPr>
            </a:pPr>
          </a:p>
        </c:txPr>
        <c:crossAx val="2094734552"/>
        <c:crosses val="autoZero"/>
        <c:crossBetween val="midCat"/>
        <c:majorUnit val="12.5"/>
        <c:minorUnit val="6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9" name="Shape 2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Shape 7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" name="Shape 7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sz="quarter" idx="1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+mn-lt"/>
                <a:ea typeface="+mn-ea"/>
                <a:cs typeface="+mn-cs"/>
                <a:sym typeface="Helvetica"/>
              </a:defRPr>
            </a:lvl1pPr>
            <a:lvl2pPr marL="794083" indent="-336883" algn="ctr">
              <a:spcBef>
                <a:spcPts val="0"/>
              </a:spcBef>
              <a:defRPr b="1" sz="2800">
                <a:latin typeface="+mn-lt"/>
                <a:ea typeface="+mn-ea"/>
                <a:cs typeface="+mn-cs"/>
                <a:sym typeface="Helvetica"/>
              </a:defRPr>
            </a:lvl2pPr>
            <a:lvl3pPr marL="1251283" indent="-336883" algn="ctr">
              <a:spcBef>
                <a:spcPts val="0"/>
              </a:spcBef>
              <a:defRPr b="1" sz="2800">
                <a:latin typeface="+mn-lt"/>
                <a:ea typeface="+mn-ea"/>
                <a:cs typeface="+mn-cs"/>
                <a:sym typeface="Helvetica"/>
              </a:defRPr>
            </a:lvl3pPr>
            <a:lvl4pPr marL="1708484" indent="-336883" algn="ctr">
              <a:spcBef>
                <a:spcPts val="0"/>
              </a:spcBef>
              <a:defRPr b="1" sz="2800">
                <a:latin typeface="+mn-lt"/>
                <a:ea typeface="+mn-ea"/>
                <a:cs typeface="+mn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b="1" sz="2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4" name="Shape 84"/>
          <p:cNvSpPr/>
          <p:nvPr>
            <p:ph type="body" sz="quarter" idx="13"/>
          </p:nvPr>
        </p:nvSpPr>
        <p:spPr>
          <a:xfrm>
            <a:off x="1270000" y="4203698"/>
            <a:ext cx="10464800" cy="8128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7028924" y="1572140"/>
            <a:ext cx="1421131" cy="74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0" sz="3500" u="sng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物聯網</a:t>
            </a:r>
          </a:p>
        </p:txBody>
      </p:sp>
      <p:sp>
        <p:nvSpPr>
          <p:cNvPr id="103" name="Shape 103"/>
          <p:cNvSpPr/>
          <p:nvPr/>
        </p:nvSpPr>
        <p:spPr>
          <a:xfrm>
            <a:off x="8771724" y="1669709"/>
            <a:ext cx="35991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0" sz="3500">
                <a:solidFill>
                  <a:srgbClr val="FFFFFF"/>
                </a:solidFill>
                <a:latin typeface="儷黑 Pro"/>
                <a:ea typeface="儷黑 Pro"/>
                <a:cs typeface="儷黑 Pro"/>
                <a:sym typeface="儷黑 Pro"/>
              </a:defRPr>
            </a:lvl1pPr>
          </a:lstStyle>
          <a:p>
            <a:pPr/>
            <a:r>
              <a:t>校園安全智慧助手</a:t>
            </a:r>
          </a:p>
        </p:txBody>
      </p:sp>
      <p:sp>
        <p:nvSpPr>
          <p:cNvPr id="104" name="Shape 104"/>
          <p:cNvSpPr/>
          <p:nvPr/>
        </p:nvSpPr>
        <p:spPr>
          <a:xfrm>
            <a:off x="7107659" y="7801061"/>
            <a:ext cx="494030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第30組</a:t>
            </a:r>
          </a:p>
          <a:p>
            <a:pPr algn="l"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組員：蕭亦程、林超偉</a:t>
            </a:r>
          </a:p>
        </p:txBody>
      </p:sp>
      <p:pic>
        <p:nvPicPr>
          <p:cNvPr id="10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5931" y="4126050"/>
            <a:ext cx="2314300" cy="23143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1026456" y="492087"/>
            <a:ext cx="8294003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700">
                <a:solidFill>
                  <a:srgbClr val="8175D0"/>
                </a:solidFill>
              </a:defRPr>
            </a:pPr>
            <a:r>
              <a:t>NTHU</a:t>
            </a:r>
            <a:r>
              <a:rPr>
                <a:solidFill>
                  <a:srgbClr val="FFFFFF"/>
                </a:solidFill>
              </a:rPr>
              <a:t>  SAFEGUARD</a:t>
            </a:r>
          </a:p>
        </p:txBody>
      </p:sp>
      <p:pic>
        <p:nvPicPr>
          <p:cNvPr id="107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3792" y="2245921"/>
            <a:ext cx="2502158" cy="5062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5422890" y="3962399"/>
            <a:ext cx="2578101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功能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552448" y="527050"/>
            <a:ext cx="2324101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主畫面</a:t>
            </a:r>
          </a:p>
        </p:txBody>
      </p:sp>
      <p:pic>
        <p:nvPicPr>
          <p:cNvPr id="16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3815" y="1682140"/>
            <a:ext cx="3755047" cy="759741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7105649" y="527050"/>
            <a:ext cx="2324101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次畫面</a:t>
            </a:r>
          </a:p>
        </p:txBody>
      </p:sp>
      <p:pic>
        <p:nvPicPr>
          <p:cNvPr id="168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4890" y="1621223"/>
            <a:ext cx="3815266" cy="7719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587" y="2348585"/>
            <a:ext cx="3226844" cy="652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4451" y="2348584"/>
            <a:ext cx="3226843" cy="652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 rot="14340000">
            <a:off x="3279718" y="7035389"/>
            <a:ext cx="1270001" cy="1114565"/>
          </a:xfrm>
          <a:prstGeom prst="rightArrow">
            <a:avLst>
              <a:gd name="adj1" fmla="val 29531"/>
              <a:gd name="adj2" fmla="val 59982"/>
            </a:avLst>
          </a:prstGeom>
          <a:solidFill>
            <a:srgbClr val="FF0000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3" name="image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3368" y="2272834"/>
            <a:ext cx="3226843" cy="652873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995683" y="600890"/>
            <a:ext cx="8994137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功能一、可設定被觀察者的照片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5226048" y="8151315"/>
            <a:ext cx="25527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使用者</a:t>
            </a:r>
          </a:p>
        </p:txBody>
      </p:sp>
      <p:sp>
        <p:nvSpPr>
          <p:cNvPr id="177" name="Shape 177"/>
          <p:cNvSpPr/>
          <p:nvPr/>
        </p:nvSpPr>
        <p:spPr>
          <a:xfrm>
            <a:off x="378862" y="423385"/>
            <a:ext cx="836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功能二、隨時監控－運用GPS</a:t>
            </a:r>
          </a:p>
        </p:txBody>
      </p:sp>
      <p:sp>
        <p:nvSpPr>
          <p:cNvPr id="178" name="Shape 178"/>
          <p:cNvSpPr/>
          <p:nvPr/>
        </p:nvSpPr>
        <p:spPr>
          <a:xfrm>
            <a:off x="6397795" y="1188120"/>
            <a:ext cx="6502404" cy="764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 algn="just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即時得知目前持有者位置</a:t>
            </a:r>
          </a:p>
        </p:txBody>
      </p:sp>
      <p:pic>
        <p:nvPicPr>
          <p:cNvPr id="179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217" y="1866515"/>
            <a:ext cx="2882619" cy="5832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6149" y="1866515"/>
            <a:ext cx="2882618" cy="5832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57080" y="1866515"/>
            <a:ext cx="2882618" cy="5832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601787" y="548774"/>
            <a:ext cx="8359137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功能三、黃金救援－運用震動</a:t>
            </a:r>
          </a:p>
        </p:txBody>
      </p:sp>
      <p:graphicFrame>
        <p:nvGraphicFramePr>
          <p:cNvPr id="184" name="Chart 184"/>
          <p:cNvGraphicFramePr/>
          <p:nvPr/>
        </p:nvGraphicFramePr>
        <p:xfrm>
          <a:off x="3286181" y="2645199"/>
          <a:ext cx="8347297" cy="510970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85" name="Shape 185"/>
          <p:cNvSpPr/>
          <p:nvPr/>
        </p:nvSpPr>
        <p:spPr>
          <a:xfrm>
            <a:off x="1101547" y="5112832"/>
            <a:ext cx="17907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振動頻率</a:t>
            </a:r>
          </a:p>
        </p:txBody>
      </p:sp>
      <p:sp>
        <p:nvSpPr>
          <p:cNvPr id="186" name="Shape 186"/>
          <p:cNvSpPr/>
          <p:nvPr/>
        </p:nvSpPr>
        <p:spPr>
          <a:xfrm>
            <a:off x="4495774" y="3046291"/>
            <a:ext cx="3484240" cy="1270005"/>
          </a:xfrm>
          <a:prstGeom prst="ellipse">
            <a:avLst/>
          </a:prstGeom>
          <a:ln w="88900">
            <a:solidFill>
              <a:srgbClr val="FF443A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2145988" y="6604848"/>
            <a:ext cx="6502404" cy="1437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 algn="l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   得知是否行走中，若劇烈震動，便傳送警告訊息至app</a:t>
            </a:r>
          </a:p>
        </p:txBody>
      </p:sp>
      <p:sp>
        <p:nvSpPr>
          <p:cNvPr id="189" name="Shape 189"/>
          <p:cNvSpPr/>
          <p:nvPr/>
        </p:nvSpPr>
        <p:spPr>
          <a:xfrm>
            <a:off x="9931011" y="6701367"/>
            <a:ext cx="25527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使用者</a:t>
            </a:r>
          </a:p>
        </p:txBody>
      </p:sp>
      <p:pic>
        <p:nvPicPr>
          <p:cNvPr id="19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2911" y="803228"/>
            <a:ext cx="2774628" cy="5613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6293" y="873602"/>
            <a:ext cx="2705062" cy="547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 rot="13140000">
            <a:off x="4927984" y="5381242"/>
            <a:ext cx="1270002" cy="704004"/>
          </a:xfrm>
          <a:prstGeom prst="rightArrow">
            <a:avLst>
              <a:gd name="adj1" fmla="val 32000"/>
              <a:gd name="adj2" fmla="val 126278"/>
            </a:avLst>
          </a:prstGeom>
          <a:solidFill>
            <a:srgbClr val="FF0000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4927558" y="1807386"/>
            <a:ext cx="3834339" cy="6688826"/>
          </a:xfrm>
          <a:prstGeom prst="roundRect">
            <a:avLst>
              <a:gd name="adj" fmla="val 15000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5205826" y="2288910"/>
            <a:ext cx="3303202" cy="509448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9728268" y="7468428"/>
            <a:ext cx="25527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使用者</a:t>
            </a:r>
          </a:p>
        </p:txBody>
      </p:sp>
      <p:sp>
        <p:nvSpPr>
          <p:cNvPr id="197" name="Shape 197"/>
          <p:cNvSpPr/>
          <p:nvPr/>
        </p:nvSpPr>
        <p:spPr>
          <a:xfrm>
            <a:off x="6290892" y="4308454"/>
            <a:ext cx="113306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MAP</a:t>
            </a:r>
          </a:p>
        </p:txBody>
      </p:sp>
      <p:sp>
        <p:nvSpPr>
          <p:cNvPr id="198" name="Shape 198"/>
          <p:cNvSpPr/>
          <p:nvPr/>
        </p:nvSpPr>
        <p:spPr>
          <a:xfrm>
            <a:off x="7429038" y="5790738"/>
            <a:ext cx="331229" cy="332349"/>
          </a:xfrm>
          <a:prstGeom prst="ellipse">
            <a:avLst/>
          </a:prstGeom>
          <a:gradFill>
            <a:gsLst>
              <a:gs pos="0">
                <a:srgbClr val="AA0504"/>
              </a:gs>
              <a:gs pos="100000">
                <a:srgbClr val="F19C9C"/>
              </a:gs>
            </a:gsLst>
            <a:lin ang="16200000"/>
          </a:gradFill>
          <a:ln>
            <a:solidFill>
              <a:srgbClr val="971413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6285426" y="5021850"/>
            <a:ext cx="1988469" cy="1270005"/>
          </a:xfrm>
          <a:prstGeom prst="ellipse">
            <a:avLst/>
          </a:prstGeom>
          <a:ln w="101600">
            <a:solidFill>
              <a:srgbClr val="FF1126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6038277" y="2449004"/>
            <a:ext cx="1638301" cy="63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提醒訊息</a:t>
            </a:r>
          </a:p>
        </p:txBody>
      </p:sp>
      <p:sp>
        <p:nvSpPr>
          <p:cNvPr id="201" name="Shape 201"/>
          <p:cNvSpPr/>
          <p:nvPr/>
        </p:nvSpPr>
        <p:spPr>
          <a:xfrm>
            <a:off x="392508" y="233951"/>
            <a:ext cx="836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功能四、隨時監控－運用GPS</a:t>
            </a:r>
          </a:p>
        </p:txBody>
      </p:sp>
      <p:sp>
        <p:nvSpPr>
          <p:cNvPr id="202" name="Shape 202"/>
          <p:cNvSpPr/>
          <p:nvPr/>
        </p:nvSpPr>
        <p:spPr>
          <a:xfrm rot="1380000">
            <a:off x="1932489" y="4630273"/>
            <a:ext cx="4303222" cy="578213"/>
          </a:xfrm>
          <a:prstGeom prst="rightArrow">
            <a:avLst>
              <a:gd name="adj1" fmla="val 32000"/>
              <a:gd name="adj2" fmla="val 140571"/>
            </a:avLst>
          </a:prstGeom>
          <a:solidFill>
            <a:srgbClr val="FF0000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689126" y="3097380"/>
            <a:ext cx="34925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已寫好的範圍內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750" y="341189"/>
            <a:ext cx="3404209" cy="688758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 rot="13140000">
            <a:off x="4270014" y="5920883"/>
            <a:ext cx="1270002" cy="704004"/>
          </a:xfrm>
          <a:prstGeom prst="rightArrow">
            <a:avLst>
              <a:gd name="adj1" fmla="val 32000"/>
              <a:gd name="adj2" fmla="val 126278"/>
            </a:avLst>
          </a:prstGeom>
          <a:solidFill>
            <a:srgbClr val="FF0000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7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528" y="284238"/>
            <a:ext cx="3460506" cy="7001487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886536" y="7299045"/>
            <a:ext cx="6502401" cy="211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 algn="just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   若出現在危險區域會有訊息傳送到使用者，便傳送警告訊息至app</a:t>
            </a:r>
          </a:p>
        </p:txBody>
      </p:sp>
      <p:sp>
        <p:nvSpPr>
          <p:cNvPr id="209" name="Shape 209"/>
          <p:cNvSpPr/>
          <p:nvPr/>
        </p:nvSpPr>
        <p:spPr>
          <a:xfrm>
            <a:off x="9931011" y="7588470"/>
            <a:ext cx="25527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使用者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199" y="1891725"/>
            <a:ext cx="2654674" cy="537108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 rot="13140000">
            <a:off x="1942486" y="6492016"/>
            <a:ext cx="1270002" cy="704004"/>
          </a:xfrm>
          <a:prstGeom prst="rightArrow">
            <a:avLst>
              <a:gd name="adj1" fmla="val 32000"/>
              <a:gd name="adj2" fmla="val 126278"/>
            </a:avLst>
          </a:prstGeom>
          <a:solidFill>
            <a:srgbClr val="FF0000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3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6541" y="1891725"/>
            <a:ext cx="2654674" cy="5371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2867" y="1826569"/>
            <a:ext cx="2654673" cy="5371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0329" y="1826569"/>
            <a:ext cx="2654674" cy="5371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6830" y="2471894"/>
            <a:ext cx="2367360" cy="421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31646" y="2445249"/>
            <a:ext cx="2397320" cy="426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93987" y="2406738"/>
            <a:ext cx="2367360" cy="4210744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5403468" y="7632701"/>
            <a:ext cx="25527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使用者</a:t>
            </a:r>
          </a:p>
        </p:txBody>
      </p:sp>
      <p:sp>
        <p:nvSpPr>
          <p:cNvPr id="220" name="Shape 220"/>
          <p:cNvSpPr/>
          <p:nvPr/>
        </p:nvSpPr>
        <p:spPr>
          <a:xfrm>
            <a:off x="337918" y="531228"/>
            <a:ext cx="836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功能五、即時撥號給被觀察者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ctrTitle"/>
          </p:nvPr>
        </p:nvSpPr>
        <p:spPr>
          <a:xfrm>
            <a:off x="1422400" y="2362393"/>
            <a:ext cx="10464800" cy="3302004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>
            <a:lvl1pPr>
              <a:defRPr b="1" sz="10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總結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1445445" y="2385463"/>
            <a:ext cx="13659774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b="1" i="1" sz="6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  <a:r>
              <a:rPr u="sng"/>
              <a:t> 1.分配</a:t>
            </a:r>
            <a:endParaRPr u="sng"/>
          </a:p>
          <a:p>
            <a:pPr lvl="1" algn="l">
              <a:defRPr b="1" i="1" sz="6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      </a:t>
            </a:r>
            <a:r>
              <a:rPr u="sng"/>
              <a:t> 2.簡介</a:t>
            </a:r>
            <a:endParaRPr u="sng"/>
          </a:p>
          <a:p>
            <a:pPr algn="l">
              <a:defRPr b="1" i="1" sz="6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                  </a:t>
            </a:r>
            <a:r>
              <a:rPr u="sng"/>
              <a:t> 3.功能</a:t>
            </a:r>
          </a:p>
        </p:txBody>
      </p:sp>
      <p:sp>
        <p:nvSpPr>
          <p:cNvPr id="110" name="Shape 110"/>
          <p:cNvSpPr/>
          <p:nvPr/>
        </p:nvSpPr>
        <p:spPr>
          <a:xfrm>
            <a:off x="8166357" y="5866970"/>
            <a:ext cx="2551568" cy="133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b="1" i="1" sz="6800" u="sng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4.總結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497857" y="3166367"/>
            <a:ext cx="3162331" cy="3166866"/>
          </a:xfrm>
          <a:prstGeom prst="ellips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225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900000">
            <a:off x="2526689" y="2077988"/>
            <a:ext cx="1859555" cy="299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2070" y="4232185"/>
            <a:ext cx="1899726" cy="299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154888">
            <a:off x="3328735" y="6562390"/>
            <a:ext cx="1849135" cy="28511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1399571" y="4260847"/>
            <a:ext cx="135890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目的</a:t>
            </a:r>
          </a:p>
        </p:txBody>
      </p:sp>
      <p:sp>
        <p:nvSpPr>
          <p:cNvPr id="229" name="Shape 229"/>
          <p:cNvSpPr/>
          <p:nvPr/>
        </p:nvSpPr>
        <p:spPr>
          <a:xfrm>
            <a:off x="6318688" y="3994532"/>
            <a:ext cx="5422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達到友善校園安全之宗旨</a:t>
            </a:r>
          </a:p>
        </p:txBody>
      </p:sp>
      <p:sp>
        <p:nvSpPr>
          <p:cNvPr id="230" name="Shape 230"/>
          <p:cNvSpPr/>
          <p:nvPr/>
        </p:nvSpPr>
        <p:spPr>
          <a:xfrm>
            <a:off x="4388288" y="1045344"/>
            <a:ext cx="7353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使較弱勢之人士能夠遠端受到保護</a:t>
            </a:r>
          </a:p>
        </p:txBody>
      </p:sp>
      <p:sp>
        <p:nvSpPr>
          <p:cNvPr id="231" name="Shape 231"/>
          <p:cNvSpPr/>
          <p:nvPr/>
        </p:nvSpPr>
        <p:spPr>
          <a:xfrm>
            <a:off x="5141933" y="6809037"/>
            <a:ext cx="7353303" cy="764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第三者能即時得知做緊急處理應變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4146324" y="3467098"/>
            <a:ext cx="4458147" cy="256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6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5073650" y="3440394"/>
            <a:ext cx="2857500" cy="201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分配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933451" y="639484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工作分配</a:t>
            </a:r>
          </a:p>
        </p:txBody>
      </p:sp>
      <p:sp>
        <p:nvSpPr>
          <p:cNvPr id="115" name="Shape 115"/>
          <p:cNvSpPr/>
          <p:nvPr/>
        </p:nvSpPr>
        <p:spPr>
          <a:xfrm>
            <a:off x="1632940" y="4610708"/>
            <a:ext cx="4210349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蕭亦程</a:t>
            </a:r>
          </a:p>
          <a:p>
            <a:pPr marL="742950" indent="-742950" algn="l">
              <a:buSzPct val="100000"/>
              <a:buAutoNum type="arabicPeriod" startAt="1"/>
              <a:defRPr b="1" sz="3600">
                <a:solidFill>
                  <a:srgbClr val="7FB2E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APP介面人性化</a:t>
            </a:r>
          </a:p>
          <a:p>
            <a:pPr marL="742950" indent="-742950" algn="l">
              <a:buSzPct val="100000"/>
              <a:buAutoNum type="arabicPeriod" startAt="1"/>
              <a:defRPr b="1" sz="3600">
                <a:solidFill>
                  <a:srgbClr val="7FB2E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PPT美化</a:t>
            </a:r>
          </a:p>
          <a:p>
            <a:pPr marL="742950" indent="-742950" algn="l">
              <a:buSzPct val="100000"/>
              <a:buAutoNum type="arabicPeriod" startAt="1"/>
              <a:defRPr b="1" sz="3600">
                <a:solidFill>
                  <a:srgbClr val="7FB2E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專案發想者</a:t>
            </a:r>
          </a:p>
          <a:p>
            <a:pPr marL="742950" indent="-742950" algn="l">
              <a:buSzPct val="100000"/>
              <a:buAutoNum type="arabicPeriod" startAt="1"/>
              <a:defRPr b="1" sz="3600">
                <a:solidFill>
                  <a:srgbClr val="7FB2E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程式設計</a:t>
            </a:r>
          </a:p>
        </p:txBody>
      </p:sp>
      <p:sp>
        <p:nvSpPr>
          <p:cNvPr id="116" name="Shape 116"/>
          <p:cNvSpPr/>
          <p:nvPr/>
        </p:nvSpPr>
        <p:spPr>
          <a:xfrm>
            <a:off x="8038090" y="4587576"/>
            <a:ext cx="3727476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林超偉</a:t>
            </a:r>
          </a:p>
          <a:p>
            <a:pPr marL="742950" indent="-742950">
              <a:buSzPct val="100000"/>
              <a:buAutoNum type="arabicPeriod" startAt="1"/>
              <a:defRPr b="1" sz="3600">
                <a:solidFill>
                  <a:srgbClr val="7FB2E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程式開發設計</a:t>
            </a:r>
          </a:p>
          <a:p>
            <a:pPr marL="742950" indent="-742950">
              <a:buSzPct val="100000"/>
              <a:buAutoNum type="arabicPeriod" startAt="1"/>
              <a:defRPr b="1" sz="3600">
                <a:solidFill>
                  <a:srgbClr val="7FB2E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專案發想者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ctrTitle"/>
          </p:nvPr>
        </p:nvSpPr>
        <p:spPr>
          <a:xfrm>
            <a:off x="1422400" y="2362393"/>
            <a:ext cx="10464800" cy="3302004"/>
          </a:xfrm>
          <a:prstGeom prst="rect">
            <a:avLst/>
          </a:prstGeom>
          <a:effectLst>
            <a:reflection blurRad="0" stA="0" stPos="0" endA="0" endPos="40000" dist="0" dir="5400000" fadeDir="5400000" sx="100000" sy="-100000" kx="0" ky="0" algn="bl" rotWithShape="0"/>
          </a:effectLst>
        </p:spPr>
        <p:txBody>
          <a:bodyPr/>
          <a:lstStyle>
            <a:lvl1pPr>
              <a:defRPr b="1" sz="10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簡介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387350" y="228599"/>
            <a:ext cx="321310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程式開發</a:t>
            </a:r>
          </a:p>
        </p:txBody>
      </p:sp>
      <p:sp>
        <p:nvSpPr>
          <p:cNvPr id="121" name="Shape 121"/>
          <p:cNvSpPr/>
          <p:nvPr/>
        </p:nvSpPr>
        <p:spPr>
          <a:xfrm>
            <a:off x="9421796" y="6989061"/>
            <a:ext cx="2349222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-     Xcode</a:t>
            </a:r>
          </a:p>
        </p:txBody>
      </p:sp>
      <p:sp>
        <p:nvSpPr>
          <p:cNvPr id="122" name="Shape 122"/>
          <p:cNvSpPr/>
          <p:nvPr/>
        </p:nvSpPr>
        <p:spPr>
          <a:xfrm>
            <a:off x="9430232" y="7570343"/>
            <a:ext cx="2053388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-     Swift</a:t>
            </a:r>
          </a:p>
        </p:txBody>
      </p:sp>
      <p:pic>
        <p:nvPicPr>
          <p:cNvPr id="12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1507" y="1468419"/>
            <a:ext cx="8405612" cy="525350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9424555" y="8176584"/>
            <a:ext cx="3028723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-     Simulator</a:t>
            </a:r>
          </a:p>
        </p:txBody>
      </p:sp>
      <p:sp>
        <p:nvSpPr>
          <p:cNvPr id="125" name="Shape 125"/>
          <p:cNvSpPr/>
          <p:nvPr/>
        </p:nvSpPr>
        <p:spPr>
          <a:xfrm>
            <a:off x="6987013" y="7570343"/>
            <a:ext cx="2250772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126" name="Shape 126"/>
          <p:cNvSpPr/>
          <p:nvPr/>
        </p:nvSpPr>
        <p:spPr>
          <a:xfrm>
            <a:off x="3294825" y="6989061"/>
            <a:ext cx="5943626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Development  Environment</a:t>
            </a:r>
          </a:p>
        </p:txBody>
      </p:sp>
      <p:sp>
        <p:nvSpPr>
          <p:cNvPr id="127" name="Shape 127"/>
          <p:cNvSpPr/>
          <p:nvPr/>
        </p:nvSpPr>
        <p:spPr>
          <a:xfrm>
            <a:off x="6841100" y="8176584"/>
            <a:ext cx="2394586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Implement</a:t>
            </a:r>
          </a:p>
        </p:txBody>
      </p:sp>
      <p:sp>
        <p:nvSpPr>
          <p:cNvPr id="128" name="Shape 128"/>
          <p:cNvSpPr/>
          <p:nvPr/>
        </p:nvSpPr>
        <p:spPr>
          <a:xfrm>
            <a:off x="9430464" y="8740406"/>
            <a:ext cx="2868016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-     iPhone 8</a:t>
            </a:r>
          </a:p>
        </p:txBody>
      </p:sp>
      <p:sp>
        <p:nvSpPr>
          <p:cNvPr id="129" name="Shape 129"/>
          <p:cNvSpPr/>
          <p:nvPr/>
        </p:nvSpPr>
        <p:spPr>
          <a:xfrm>
            <a:off x="7646916" y="8740406"/>
            <a:ext cx="1579957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 rot="20280000">
            <a:off x="5500256" y="2384275"/>
            <a:ext cx="198571" cy="508463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76200" dist="0" dir="1932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2" name="Shape 132"/>
          <p:cNvSpPr/>
          <p:nvPr/>
        </p:nvSpPr>
        <p:spPr>
          <a:xfrm rot="20820000">
            <a:off x="3535938" y="4311003"/>
            <a:ext cx="719345" cy="3342516"/>
          </a:xfrm>
          <a:prstGeom prst="roundRect">
            <a:avLst>
              <a:gd name="adj" fmla="val 26483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3" name="Shape 133"/>
          <p:cNvSpPr/>
          <p:nvPr/>
        </p:nvSpPr>
        <p:spPr>
          <a:xfrm rot="720000">
            <a:off x="2649814" y="5176310"/>
            <a:ext cx="707157" cy="2451712"/>
          </a:xfrm>
          <a:prstGeom prst="roundRect">
            <a:avLst>
              <a:gd name="adj" fmla="val 26939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4" name="Shape 134"/>
          <p:cNvSpPr/>
          <p:nvPr/>
        </p:nvSpPr>
        <p:spPr>
          <a:xfrm rot="1860000">
            <a:off x="3885395" y="4179323"/>
            <a:ext cx="1270001" cy="660404"/>
          </a:xfrm>
          <a:prstGeom prst="roundRect">
            <a:avLst>
              <a:gd name="adj" fmla="val 28846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8367730" y="6883397"/>
            <a:ext cx="306386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Smart phone</a:t>
            </a:r>
          </a:p>
        </p:txBody>
      </p:sp>
      <p:sp>
        <p:nvSpPr>
          <p:cNvPr id="136" name="Shape 136"/>
          <p:cNvSpPr/>
          <p:nvPr/>
        </p:nvSpPr>
        <p:spPr>
          <a:xfrm>
            <a:off x="2567982" y="1071334"/>
            <a:ext cx="1708241" cy="170326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2649571" y="2728922"/>
            <a:ext cx="1545063" cy="3342516"/>
          </a:xfrm>
          <a:prstGeom prst="roundRect">
            <a:avLst>
              <a:gd name="adj" fmla="val 12330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8" name="Shape 138"/>
          <p:cNvSpPr/>
          <p:nvPr/>
        </p:nvSpPr>
        <p:spPr>
          <a:xfrm>
            <a:off x="3548419" y="3162761"/>
            <a:ext cx="1708238" cy="660404"/>
          </a:xfrm>
          <a:prstGeom prst="roundRect">
            <a:avLst>
              <a:gd name="adj" fmla="val 28846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3389460" y="4059270"/>
            <a:ext cx="769439" cy="1219205"/>
          </a:xfrm>
          <a:prstGeom prst="ellipse">
            <a:avLst/>
          </a:prstGeom>
          <a:solidFill>
            <a:srgbClr val="FFFFFF"/>
          </a:solidFill>
          <a:ln w="50800">
            <a:solidFill>
              <a:srgbClr val="A7A7A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0" name="Shape 140"/>
          <p:cNvSpPr/>
          <p:nvPr/>
        </p:nvSpPr>
        <p:spPr>
          <a:xfrm>
            <a:off x="2697602" y="5290256"/>
            <a:ext cx="1448998" cy="571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141" name="Shape 141"/>
          <p:cNvSpPr/>
          <p:nvPr/>
        </p:nvSpPr>
        <p:spPr>
          <a:xfrm>
            <a:off x="7455488" y="7551819"/>
            <a:ext cx="488834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在APP上設定你觀察的人</a:t>
            </a:r>
          </a:p>
        </p:txBody>
      </p:sp>
      <p:sp>
        <p:nvSpPr>
          <p:cNvPr id="142" name="Shape 142"/>
          <p:cNvSpPr/>
          <p:nvPr/>
        </p:nvSpPr>
        <p:spPr>
          <a:xfrm>
            <a:off x="475310" y="7741222"/>
            <a:ext cx="6840599" cy="125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indent="228600">
              <a:defRPr b="1" sz="3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失智老人、幼小兒童、身心障礙者、視障生</a:t>
            </a:r>
          </a:p>
        </p:txBody>
      </p:sp>
      <p:pic>
        <p:nvPicPr>
          <p:cNvPr id="14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5097" y="2114391"/>
            <a:ext cx="2259519" cy="457158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150952" y="183637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使用方式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ctrTitle"/>
          </p:nvPr>
        </p:nvSpPr>
        <p:spPr>
          <a:xfrm>
            <a:off x="-1144536" y="1815488"/>
            <a:ext cx="10464801" cy="3302005"/>
          </a:xfrm>
          <a:prstGeom prst="rect">
            <a:avLst/>
          </a:prstGeom>
        </p:spPr>
        <p:txBody>
          <a:bodyPr/>
          <a:lstStyle>
            <a:lvl1pPr>
              <a:defRPr b="1" sz="10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Sensor</a:t>
            </a:r>
          </a:p>
        </p:txBody>
      </p:sp>
      <p:pic>
        <p:nvPicPr>
          <p:cNvPr id="147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900000">
            <a:off x="6398554" y="2758239"/>
            <a:ext cx="1859553" cy="299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227264">
            <a:off x="6456655" y="5765217"/>
            <a:ext cx="1994279" cy="299403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4254963" y="1546084"/>
            <a:ext cx="10464801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6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震動</a:t>
            </a:r>
          </a:p>
        </p:txBody>
      </p:sp>
      <p:sp>
        <p:nvSpPr>
          <p:cNvPr id="150" name="Shape 150"/>
          <p:cNvSpPr/>
          <p:nvPr/>
        </p:nvSpPr>
        <p:spPr>
          <a:xfrm>
            <a:off x="4388958" y="6060094"/>
            <a:ext cx="1046480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90000"/>
              </a:lnSpc>
              <a:defRPr b="1" sz="6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8885294" y="2187861"/>
            <a:ext cx="2337926" cy="4304644"/>
          </a:xfrm>
          <a:prstGeom prst="roundRect">
            <a:avLst>
              <a:gd name="adj" fmla="val 8148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3" name="Shape 153"/>
          <p:cNvSpPr/>
          <p:nvPr/>
        </p:nvSpPr>
        <p:spPr>
          <a:xfrm rot="5340000">
            <a:off x="789761" y="3441775"/>
            <a:ext cx="3459861" cy="1796815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54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4418" y="2038081"/>
            <a:ext cx="4894930" cy="734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0441" y="6630037"/>
            <a:ext cx="2742353" cy="1538077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1833521" y="6313385"/>
            <a:ext cx="161615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Senser</a:t>
            </a:r>
          </a:p>
        </p:txBody>
      </p:sp>
      <p:pic>
        <p:nvPicPr>
          <p:cNvPr id="157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57369" y="1911693"/>
            <a:ext cx="941980" cy="987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14723" y="7635278"/>
            <a:ext cx="1141948" cy="68788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5391183" y="7493787"/>
            <a:ext cx="1562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使用者</a:t>
            </a:r>
          </a:p>
        </p:txBody>
      </p:sp>
      <p:sp>
        <p:nvSpPr>
          <p:cNvPr id="160" name="Shape 160"/>
          <p:cNvSpPr/>
          <p:nvPr/>
        </p:nvSpPr>
        <p:spPr>
          <a:xfrm>
            <a:off x="4262770" y="2990666"/>
            <a:ext cx="3683957" cy="77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F2E4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震動、GPS</a:t>
            </a:r>
          </a:p>
        </p:txBody>
      </p:sp>
      <p:pic>
        <p:nvPicPr>
          <p:cNvPr id="161" name="image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17330" y="2445879"/>
            <a:ext cx="685803" cy="685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